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85613" autoAdjust="0"/>
  </p:normalViewPr>
  <p:slideViewPr>
    <p:cSldViewPr>
      <p:cViewPr>
        <p:scale>
          <a:sx n="64" d="100"/>
          <a:sy n="64" d="100"/>
        </p:scale>
        <p:origin x="-133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0"/>
            <a:ext cx="7772400" cy="1857364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sz="3100" u="sng" dirty="0" smtClean="0">
                <a:solidFill>
                  <a:srgbClr val="C00000"/>
                </a:solidFill>
              </a:rPr>
              <a:t>Паспорт объекта </a:t>
            </a:r>
            <a:r>
              <a:rPr lang="ru-RU" u="sng" dirty="0" smtClean="0">
                <a:solidFill>
                  <a:srgbClr val="C00000"/>
                </a:solidFill>
              </a:rPr>
              <a:t/>
            </a:r>
            <a:br>
              <a:rPr lang="ru-RU" u="sng" dirty="0" smtClean="0">
                <a:solidFill>
                  <a:srgbClr val="C00000"/>
                </a:solidFill>
              </a:rPr>
            </a:br>
            <a:r>
              <a:rPr lang="ru-RU" sz="2200" b="1" u="sng" dirty="0" smtClean="0">
                <a:solidFill>
                  <a:srgbClr val="C00000"/>
                </a:solidFill>
              </a:rPr>
              <a:t>Министерство образования и науки Республики Дагестан</a:t>
            </a:r>
            <a:r>
              <a:rPr lang="ru-RU" sz="2200" dirty="0" smtClean="0">
                <a:solidFill>
                  <a:srgbClr val="C00000"/>
                </a:solidFill>
              </a:rPr>
              <a:t/>
            </a:r>
            <a:br>
              <a:rPr lang="ru-RU" sz="2200" dirty="0" smtClean="0">
                <a:solidFill>
                  <a:srgbClr val="C00000"/>
                </a:solidFill>
              </a:rPr>
            </a:br>
            <a:r>
              <a:rPr lang="ru-RU" sz="2200" b="1" dirty="0" smtClean="0">
                <a:solidFill>
                  <a:srgbClr val="C00000"/>
                </a:solidFill>
                <a:latin typeface="Andale Mono" pitchFamily="49" charset="0"/>
              </a:rPr>
              <a:t>МКОУ «</a:t>
            </a:r>
            <a:r>
              <a:rPr lang="ru-RU" sz="2200" b="1" dirty="0" err="1" smtClean="0">
                <a:solidFill>
                  <a:srgbClr val="C00000"/>
                </a:solidFill>
                <a:latin typeface="Andale Mono" pitchFamily="49" charset="0"/>
              </a:rPr>
              <a:t>Аладашская</a:t>
            </a:r>
            <a:r>
              <a:rPr lang="ru-RU" sz="2200" b="1" dirty="0" smtClean="0">
                <a:solidFill>
                  <a:srgbClr val="C00000"/>
                </a:solidFill>
                <a:latin typeface="Andale Mono" pitchFamily="49" charset="0"/>
              </a:rPr>
              <a:t> </a:t>
            </a:r>
            <a:r>
              <a:rPr lang="ru-RU" sz="2200" b="1" dirty="0" err="1" smtClean="0">
                <a:solidFill>
                  <a:srgbClr val="C00000"/>
                </a:solidFill>
                <a:latin typeface="Andale Mono" pitchFamily="49" charset="0"/>
              </a:rPr>
              <a:t>СОШ-детский</a:t>
            </a:r>
            <a:r>
              <a:rPr lang="ru-RU" sz="2200" b="1" dirty="0" smtClean="0">
                <a:solidFill>
                  <a:srgbClr val="C00000"/>
                </a:solidFill>
                <a:latin typeface="Andale Mono" pitchFamily="49" charset="0"/>
              </a:rPr>
              <a:t> сад им.Героя Советского Союза А.К.Алиева»</a:t>
            </a:r>
            <a:br>
              <a:rPr lang="ru-RU" sz="2200" b="1" dirty="0" smtClean="0">
                <a:solidFill>
                  <a:srgbClr val="C00000"/>
                </a:solidFill>
                <a:latin typeface="Andale Mono" pitchFamily="49" charset="0"/>
              </a:rPr>
            </a:br>
            <a:r>
              <a:rPr lang="ru-RU" sz="2200" b="1" dirty="0" err="1" smtClean="0">
                <a:solidFill>
                  <a:srgbClr val="C00000"/>
                </a:solidFill>
                <a:latin typeface="Andale Mono" pitchFamily="49" charset="0"/>
              </a:rPr>
              <a:t>Курахского</a:t>
            </a:r>
            <a:r>
              <a:rPr lang="ru-RU" sz="2200" b="1" dirty="0" smtClean="0">
                <a:solidFill>
                  <a:srgbClr val="C00000"/>
                </a:solidFill>
                <a:latin typeface="Andale Mono" pitchFamily="49" charset="0"/>
              </a:rPr>
              <a:t> </a:t>
            </a:r>
            <a:r>
              <a:rPr lang="ru-RU" sz="2200" b="1" dirty="0" smtClean="0">
                <a:solidFill>
                  <a:srgbClr val="C00000"/>
                </a:solidFill>
                <a:latin typeface="Andale Mono" pitchFamily="49" charset="0"/>
              </a:rPr>
              <a:t>района</a:t>
            </a:r>
            <a:br>
              <a:rPr lang="ru-RU" sz="2200" b="1" dirty="0" smtClean="0">
                <a:solidFill>
                  <a:srgbClr val="C00000"/>
                </a:solidFill>
                <a:latin typeface="Andale Mono" pitchFamily="49" charset="0"/>
              </a:rPr>
            </a:br>
            <a:r>
              <a:rPr lang="ru-RU" sz="2200" b="1" dirty="0" smtClean="0">
                <a:solidFill>
                  <a:srgbClr val="C00000"/>
                </a:solidFill>
                <a:latin typeface="Andale Mono" pitchFamily="49" charset="0"/>
              </a:rPr>
              <a:t/>
            </a:r>
            <a:br>
              <a:rPr lang="ru-RU" sz="2200" b="1" dirty="0" smtClean="0">
                <a:solidFill>
                  <a:srgbClr val="C00000"/>
                </a:solidFill>
                <a:latin typeface="Andale Mono" pitchFamily="49" charset="0"/>
              </a:rPr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u="sng" dirty="0" smtClean="0"/>
              <a:t/>
            </a:r>
            <a:br>
              <a:rPr lang="ru-RU" u="sng" dirty="0" smtClean="0"/>
            </a:br>
            <a:r>
              <a:rPr lang="ru-RU" u="sng" dirty="0" smtClean="0"/>
              <a:t/>
            </a:r>
            <a:br>
              <a:rPr lang="ru-RU" u="sng" dirty="0" smtClean="0"/>
            </a:br>
            <a:endParaRPr lang="ru-RU" sz="2700" dirty="0"/>
          </a:p>
        </p:txBody>
      </p:sp>
      <p:pic>
        <p:nvPicPr>
          <p:cNvPr id="4" name="Рисунок 3" descr="C:\Users\Admin\Desktop\33\156CDPFQ\S156000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928802"/>
            <a:ext cx="8358246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142852"/>
            <a:ext cx="9144000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214290"/>
          <a:ext cx="8501122" cy="6357981"/>
        </p:xfrm>
        <a:graphic>
          <a:graphicData uri="http://schemas.openxmlformats.org/drawingml/2006/table">
            <a:tbl>
              <a:tblPr/>
              <a:tblGrid>
                <a:gridCol w="1587025"/>
                <a:gridCol w="4294842"/>
                <a:gridCol w="2619255"/>
              </a:tblGrid>
              <a:tr h="2045719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13.1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Охранная сигнализация в здании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Кнопка (брелок) экстренного вызова милиции в здании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9111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14.1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Система оповещения и управления эвакуацией людей при пожаре в здании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Тип системы оповещения и управления эвакуация людей при пожаре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Да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3151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Обеспеченность персонала здания учреждения средствами индивидуальной защиты органов дыхания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142852"/>
            <a:ext cx="9144000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214290"/>
          <a:ext cx="8501122" cy="6357981"/>
        </p:xfrm>
        <a:graphic>
          <a:graphicData uri="http://schemas.openxmlformats.org/drawingml/2006/table">
            <a:tbl>
              <a:tblPr/>
              <a:tblGrid>
                <a:gridCol w="1587025"/>
                <a:gridCol w="4294842"/>
                <a:gridCol w="2619255"/>
              </a:tblGrid>
              <a:tr h="2045719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Текущее состояние здания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Требует капитальный ремонт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9111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Капитальное ограждение территории здания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Металлический забор со всех сторон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3151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Наличие металлических входных дверей в здании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142852"/>
            <a:ext cx="9144000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214290"/>
          <a:ext cx="8501122" cy="6357981"/>
        </p:xfrm>
        <a:graphic>
          <a:graphicData uri="http://schemas.openxmlformats.org/drawingml/2006/table">
            <a:tbl>
              <a:tblPr/>
              <a:tblGrid>
                <a:gridCol w="1587025"/>
                <a:gridCol w="4294842"/>
                <a:gridCol w="2619255"/>
              </a:tblGrid>
              <a:tr h="2045719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Физическая охрана здания или каждого корпуса (частное охранное предприятие или отдел вневедомственной охраны)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Видеонаблюдение территории и помещений для здания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Имеется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Отсутствует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9111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Состояние эвакуационных путей и выходов в здании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Соответствует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3151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Время прибытия ближайщего пожарного подразделения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10 мин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357166"/>
            <a:ext cx="8715436" cy="607223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Карта села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/>
            </a:r>
            <a:br>
              <a:rPr lang="ru-RU" b="1" dirty="0" smtClean="0">
                <a:solidFill>
                  <a:srgbClr val="00B050"/>
                </a:solidFill>
              </a:rPr>
            </a:b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4" name="Рисунок 3" descr="C:\Users\Admin\Desktop\Аладаш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0"/>
            <a:ext cx="8358246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5857884" y="5643578"/>
            <a:ext cx="2833688" cy="857256"/>
          </a:xfrm>
          <a:prstGeom prst="rect">
            <a:avLst/>
          </a:prstGeom>
          <a:solidFill>
            <a:srgbClr val="8064A2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МКОУ «Аладашская СОШ-детский сад»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Курахского района РД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Руководитель </a:t>
            </a:r>
            <a:r>
              <a:rPr kumimoji="0" lang="ru-RU" sz="1200" b="0" i="0" u="sng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Абдуллаев М.Р.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929718" cy="6297634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0" y="214290"/>
          <a:ext cx="8786876" cy="317607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089430"/>
                <a:gridCol w="1089430"/>
                <a:gridCol w="1089430"/>
                <a:gridCol w="1232306"/>
                <a:gridCol w="946554"/>
                <a:gridCol w="1089430"/>
                <a:gridCol w="1089430"/>
                <a:gridCol w="1160866"/>
              </a:tblGrid>
              <a:tr h="765077">
                <a:tc gridSpan="8">
                  <a:txBody>
                    <a:bodyPr/>
                    <a:lstStyle/>
                    <a:p>
                      <a:pPr algn="ctr"/>
                      <a:r>
                        <a:rPr lang="ru-RU" sz="3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ОБЩАЯ ИНФОРМАЦИЯ</a:t>
                      </a:r>
                      <a:endParaRPr lang="ru-RU" sz="3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65077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  <a:ea typeface="Calibri"/>
                          <a:cs typeface="Times New Roman"/>
                        </a:rPr>
                        <a:t>Дата послед.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  <a:ea typeface="Calibri"/>
                          <a:cs typeface="Times New Roman"/>
                        </a:rPr>
                        <a:t>кап.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  <a:ea typeface="Calibri"/>
                          <a:cs typeface="Times New Roman"/>
                        </a:rPr>
                        <a:t>ремонта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этажей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  <a:ea typeface="Calibri"/>
                          <a:cs typeface="Times New Roman"/>
                        </a:rPr>
                        <a:t>Общ.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 err="1">
                          <a:latin typeface="Times New Roman"/>
                          <a:ea typeface="Calibri"/>
                          <a:cs typeface="Times New Roman"/>
                        </a:rPr>
                        <a:t>выс</a:t>
                      </a:r>
                      <a:r>
                        <a:rPr lang="ru-RU" sz="1500" b="1" dirty="0" smtClean="0">
                          <a:latin typeface="Times New Roman"/>
                          <a:ea typeface="Calibri"/>
                          <a:cs typeface="Times New Roman"/>
                        </a:rPr>
                        <a:t>., м</a:t>
                      </a:r>
                      <a:r>
                        <a:rPr lang="ru-RU" sz="15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  <a:ea typeface="Calibri"/>
                          <a:cs typeface="Times New Roman"/>
                        </a:rPr>
                        <a:t>Размер </a:t>
                      </a:r>
                      <a:r>
                        <a:rPr lang="ru-RU" sz="1500" b="1" dirty="0" err="1">
                          <a:latin typeface="Times New Roman"/>
                          <a:ea typeface="Calibri"/>
                          <a:cs typeface="Times New Roman"/>
                        </a:rPr>
                        <a:t>геометрич</a:t>
                      </a:r>
                      <a:r>
                        <a:rPr lang="ru-RU" sz="1500" b="1" dirty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  <a:ea typeface="Calibri"/>
                          <a:cs typeface="Times New Roman"/>
                        </a:rPr>
                        <a:t>здания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  <a:ea typeface="Calibri"/>
                          <a:cs typeface="Times New Roman"/>
                        </a:rPr>
                        <a:t>Общая площадь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  <a:ea typeface="Calibri"/>
                          <a:cs typeface="Times New Roman"/>
                        </a:rPr>
                        <a:t>Среднее количество нахождения детей/персонала в здании(чел)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детей/персонала находящихся в здании круглосуточно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5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500" b="1" dirty="0">
                          <a:latin typeface="Times New Roman"/>
                          <a:ea typeface="Calibri"/>
                          <a:cs typeface="Times New Roman"/>
                        </a:rPr>
                        <a:t>выходов</a:t>
                      </a:r>
                      <a:endParaRPr lang="ru-RU" sz="15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65077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-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4,5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32х12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384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145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14282" y="3857628"/>
          <a:ext cx="4572032" cy="21431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572032"/>
              </a:tblGrid>
              <a:tr h="2143140">
                <a:tc>
                  <a:txBody>
                    <a:bodyPr/>
                    <a:lstStyle/>
                    <a:p>
                      <a:r>
                        <a:rPr lang="ru-RU" sz="1800" u="sng" kern="1200" dirty="0" smtClean="0"/>
                        <a:t>Форма </a:t>
                      </a:r>
                      <a:r>
                        <a:rPr lang="ru-RU" sz="1800" u="sng" kern="1200" dirty="0" err="1" smtClean="0"/>
                        <a:t>собственности---____________</a:t>
                      </a:r>
                      <a:endParaRPr lang="ru-RU" sz="1800" u="sng" kern="1200" dirty="0" smtClean="0"/>
                    </a:p>
                    <a:p>
                      <a:endParaRPr lang="ru-RU" sz="1800" kern="1200" dirty="0" smtClean="0"/>
                    </a:p>
                    <a:p>
                      <a:r>
                        <a:rPr lang="ru-RU" sz="1800" u="sng" kern="1200" dirty="0" smtClean="0"/>
                        <a:t>Основные направления </a:t>
                      </a:r>
                      <a:r>
                        <a:rPr lang="ru-RU" sz="1800" u="sng" kern="1200" dirty="0" err="1" smtClean="0"/>
                        <a:t>деятельности--___</a:t>
                      </a:r>
                      <a:endParaRPr lang="ru-RU" sz="1800" u="sng" kern="1200" dirty="0" smtClean="0"/>
                    </a:p>
                    <a:p>
                      <a:endParaRPr lang="ru-RU" sz="1800" kern="1200" dirty="0" smtClean="0"/>
                    </a:p>
                    <a:p>
                      <a:r>
                        <a:rPr lang="ru-RU" sz="1800" u="sng" kern="1200" dirty="0" smtClean="0"/>
                        <a:t>Вышестоящее </a:t>
                      </a:r>
                      <a:r>
                        <a:rPr lang="ru-RU" sz="1800" u="sng" kern="1200" dirty="0" err="1" smtClean="0"/>
                        <a:t>ведомство--______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143504" y="3857628"/>
          <a:ext cx="3857652" cy="278608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57652"/>
              </a:tblGrid>
              <a:tr h="2786082">
                <a:tc>
                  <a:txBody>
                    <a:bodyPr/>
                    <a:lstStyle/>
                    <a:p>
                      <a:r>
                        <a:rPr lang="ru-RU" sz="1800" kern="1200" dirty="0" smtClean="0"/>
                        <a:t> </a:t>
                      </a:r>
                    </a:p>
                    <a:p>
                      <a:r>
                        <a:rPr lang="ru-RU" sz="1800" kern="1200" dirty="0" smtClean="0"/>
                        <a:t>Близлежащие жилые дома честного фонда: каменные, находятся на расстоянии 35-55 метров от школы. От федеральной трассы М -29 до школьного здания дорога асфальтирована. На расстоянии 2 км от школы проходит железная дорога Ростов-Баку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6907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071670" y="1285860"/>
          <a:ext cx="5786478" cy="13573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86478"/>
              </a:tblGrid>
              <a:tr h="135732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 smtClean="0">
                          <a:latin typeface="Calibri"/>
                          <a:ea typeface="Calibri"/>
                          <a:cs typeface="Times New Roman"/>
                        </a:rPr>
                        <a:t>       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МКОУ «</a:t>
                      </a:r>
                      <a:r>
                        <a:rPr lang="ru-RU" sz="2800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Аладашская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800" dirty="0" err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СОШ-д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/сад»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7" name="Прямая со стрелкой 6"/>
          <p:cNvCxnSpPr/>
          <p:nvPr/>
        </p:nvCxnSpPr>
        <p:spPr>
          <a:xfrm rot="5400000">
            <a:off x="1250133" y="1964521"/>
            <a:ext cx="857256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500034" y="2786058"/>
          <a:ext cx="1643074" cy="1188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43074"/>
              </a:tblGrid>
              <a:tr h="928694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 ПЧ-5 ФГКУ «Отряд ФПС по РД»</a:t>
                      </a:r>
                    </a:p>
                    <a:p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(5 км)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Прямая со стрелкой 9"/>
          <p:cNvCxnSpPr/>
          <p:nvPr/>
        </p:nvCxnSpPr>
        <p:spPr>
          <a:xfrm rot="5400000">
            <a:off x="2285984" y="3000372"/>
            <a:ext cx="2071702" cy="13573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857224" y="4714884"/>
          <a:ext cx="2857520" cy="1519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7520"/>
              </a:tblGrid>
              <a:tr h="1428760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Участковая 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больница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пос.Белиджи</a:t>
                      </a: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(9 км.)</a:t>
                      </a:r>
                      <a:endParaRPr lang="ru-RU" sz="12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100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14300" marR="114300" marT="0" marB="0"/>
                </a:tc>
              </a:tr>
            </a:tbl>
          </a:graphicData>
        </a:graphic>
      </p:graphicFrame>
      <p:cxnSp>
        <p:nvCxnSpPr>
          <p:cNvPr id="13" name="Прямая со стрелкой 12"/>
          <p:cNvCxnSpPr/>
          <p:nvPr/>
        </p:nvCxnSpPr>
        <p:spPr>
          <a:xfrm rot="16200000" flipH="1">
            <a:off x="5464975" y="2750339"/>
            <a:ext cx="1857388" cy="16430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5572132" y="4500570"/>
          <a:ext cx="2714644" cy="16430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14644"/>
              </a:tblGrid>
              <a:tr h="1643074">
                <a:tc>
                  <a:txBody>
                    <a:bodyPr/>
                    <a:lstStyle/>
                    <a:p>
                      <a:pPr algn="ctr"/>
                      <a:endParaRPr lang="ru-RU" sz="18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Районная больница </a:t>
                      </a: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г. Дербент</a:t>
                      </a:r>
                    </a:p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(22 км.)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833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57166"/>
            <a:ext cx="8072494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142852"/>
            <a:ext cx="9144000" cy="732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Оперативно-технические характеристики объекта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МКОУ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Аладашская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СОШ-детский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сад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Курахского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района Республики Дагестан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89297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000100" y="1336916"/>
          <a:ext cx="7858180" cy="5356216"/>
        </p:xfrm>
        <a:graphic>
          <a:graphicData uri="http://schemas.openxmlformats.org/drawingml/2006/table">
            <a:tbl>
              <a:tblPr/>
              <a:tblGrid>
                <a:gridCol w="1466998"/>
                <a:gridCol w="3970022"/>
                <a:gridCol w="2421160"/>
              </a:tblGrid>
              <a:tr h="609391"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341" marR="14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Перечень показателей пожарно-технической характеристики объекта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341" marR="14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Значение показателей пожарно-технической характеристики объекта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341" marR="14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16417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341" marR="14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Назначение 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здания</a:t>
                      </a: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341" marR="14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Прочие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341" marR="14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2782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341" marR="14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Степень огнестойкости здания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341" marR="14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2степень огнестойкости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341" marR="14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2833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3.1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3.2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341" marR="14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Количество находящихся людей в здании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 дневное время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в ночное время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341" marR="14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детей 141 чел; больных – нет.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Чел.-2; детей-0;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341" marR="14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2009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4.1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4.2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4.3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4.4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4.5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4.6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341" marR="14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Строительные и конструктивные особенности здания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этажность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общая высота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размеры (геометрические)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назначение подвала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наличие чердака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тех.этажа</a:t>
                      </a: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341" marR="14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4,5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32х12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4341" marR="1434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142852"/>
            <a:ext cx="9144000" cy="2523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2" y="214290"/>
          <a:ext cx="8643998" cy="6072229"/>
        </p:xfrm>
        <a:graphic>
          <a:graphicData uri="http://schemas.openxmlformats.org/drawingml/2006/table">
            <a:tbl>
              <a:tblPr/>
              <a:tblGrid>
                <a:gridCol w="1613698"/>
                <a:gridCol w="4367024"/>
                <a:gridCol w="2663276"/>
              </a:tblGrid>
              <a:tr h="3469845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5.1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5.1.1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5.1.2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5.1.3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5.1.4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5.1.5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Строительные конструкции: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Наружные стены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Перегородки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 Перекрытия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Кровля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Лестничные клетки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Сборно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- щитовая обложен силикатным кирпичом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Сборно-щитевая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Деревянные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Шиферная по деревянной обрешетке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238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5.2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5.2.1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5.2.2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5.2.3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5.2.4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Строительные материалы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Перегородки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Перекрытия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Кровля 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Лестничные клетки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Times New Roman"/>
                          <a:ea typeface="Calibri"/>
                          <a:cs typeface="Times New Roman"/>
                        </a:rPr>
                        <a:t>Сборно-щитевая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Деревянные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Шиферная по деревянной обрешетке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57158" y="285728"/>
          <a:ext cx="7858180" cy="5658518"/>
        </p:xfrm>
        <a:graphic>
          <a:graphicData uri="http://schemas.openxmlformats.org/drawingml/2006/table">
            <a:tbl>
              <a:tblPr/>
              <a:tblGrid>
                <a:gridCol w="1466998"/>
                <a:gridCol w="3970022"/>
                <a:gridCol w="2421160"/>
              </a:tblGrid>
              <a:tr h="785818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Предел огнестойкости и вид противопожарных преград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380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Пути эвакуации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Дверные и оконные проемы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1881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Места отключения электроэнергии, вентиляции, дымоудаления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Электроэнергия от электощитовой  у входа в кухню (на улице)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Газ- у входа в котельную (на улице)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1584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Основные элементы опасности для людей при пожаре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Отравление СО и продуктами разложения, воздействие высокой температуры, обрушение конструкций.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142852"/>
            <a:ext cx="9144000" cy="1908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214290"/>
          <a:ext cx="8501122" cy="6357981"/>
        </p:xfrm>
        <a:graphic>
          <a:graphicData uri="http://schemas.openxmlformats.org/drawingml/2006/table">
            <a:tbl>
              <a:tblPr/>
              <a:tblGrid>
                <a:gridCol w="1587025"/>
                <a:gridCol w="4294842"/>
                <a:gridCol w="2619255"/>
              </a:tblGrid>
              <a:tr h="2045719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10.1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10.2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10.3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10.4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Противопожарное водоснабжение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Количество пожарных водоемов, их емкость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Тип соединения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Требуемый расход воды на нужды пожаротушения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Способы подачи воды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14,8л/с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9111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Помещения с наличием взрывоопасных веществ и материалов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3151"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12.1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12.2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Наличие устройств автоматического пожаротушения и автоматической пожарной сигнализации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Способ вывода сигнала о срабатывании систем противопожарной защиты в подразделение пожарной охраны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Прямая телефонная связь с подразделением пожарной охраны для здания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нет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109</TotalTime>
  <Words>482</Words>
  <PresentationFormat>Экран (4:3)</PresentationFormat>
  <Paragraphs>258</Paragraphs>
  <Slides>12</Slides>
  <Notes>0</Notes>
  <HiddenSlides>6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 Паспорт объекта  Министерство образования и науки Республики Дагестан МКОУ «Аладашская СОШ-детский сад им.Героя Советского Союза А.К.Алиева» Курахского района     </vt:lpstr>
      <vt:lpstr>Карта села         </vt:lpstr>
      <vt:lpstr>        </vt:lpstr>
      <vt:lpstr>    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Министерство образования и науки Республики Дагестан МКОУ «Аладашская СОШ-детский сад им.Героя Советского Союза А.К.Алиева» Курахский района   </dc:title>
  <cp:lastModifiedBy>Аладаш</cp:lastModifiedBy>
  <cp:revision>19</cp:revision>
  <dcterms:modified xsi:type="dcterms:W3CDTF">2017-11-23T17:47:48Z</dcterms:modified>
</cp:coreProperties>
</file>